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57" r:id="rId5"/>
    <p:sldId id="260" r:id="rId6"/>
    <p:sldId id="258" r:id="rId7"/>
    <p:sldId id="270" r:id="rId8"/>
    <p:sldId id="259" r:id="rId9"/>
    <p:sldId id="261" r:id="rId10"/>
    <p:sldId id="265" r:id="rId11"/>
    <p:sldId id="267" r:id="rId12"/>
    <p:sldId id="264" r:id="rId13"/>
    <p:sldId id="262" r:id="rId14"/>
    <p:sldId id="263" r:id="rId15"/>
    <p:sldId id="269" r:id="rId16"/>
    <p:sldId id="27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61B5F-4D76-459C-94F5-BF202BB1CE53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E491-78FA-4C76-86EC-4B46332958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D4411-AEFC-4C34-9C0B-F163527EBBE6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60FB7-E789-42E6-8731-430EA783C9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06B8FE-F77D-4DDF-85A6-E7F3A0E059D3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4D2-6FD7-4CBD-9930-C9BA5B2694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1C522-0A44-41E8-B6DF-F8E7053CD899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675AA-6436-4028-A5F6-883B565ECA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B8C76-9A20-4225-8C79-0ADE84852BE3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A755C-0686-4A3C-9981-0A24B41145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5D6F3-DF34-4AD5-A3AF-772DA82E24F5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A1F75-803B-49D0-A14D-6D0F09201C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90D52-0F3F-4CB9-95FA-5B30E026B8C2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42E80-1AC1-4ECE-96E9-7492457ADF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E64BF-D076-4463-A7E2-03658A7DA70B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2185B-9857-4E12-AD0E-503C0B622D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D4B60-08A3-4336-9246-387067C6ECF4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29DFD-1214-45D1-A478-CB14409086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97565-7835-440B-9848-A693385546FE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E4FE-F8C5-4E1D-8679-3524A6A266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97C28-E272-4746-BEB8-55EC88910D33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1A7F-3623-44D0-9C93-406A73C415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C6133EF-8E9A-4061-865F-242504FCC839}" type="datetimeFigureOut">
              <a:rPr lang="en-US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A8A3D47-D37F-4881-B432-18018803281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riendlyhaven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uerillabeekeeper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narchyapiari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ortheloveofbee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2012 Organic Beekeeping Conference in Oracle, AZ</a:t>
            </a:r>
          </a:p>
        </p:txBody>
      </p:sp>
      <p:pic>
        <p:nvPicPr>
          <p:cNvPr id="13315" name="Picture 1" descr="CIMG12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IMG13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4017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Ramona Herboldsheimer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Microbiology in the beehive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Pollen is fermented/pickled into bee bread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Strains of bacteria are only found in the honey bee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Balance between fungus, bacteria, yeasts, &amp; viruses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Stone brood fungus is what is used to produce </a:t>
            </a:r>
            <a:r>
              <a:rPr lang="en-US" dirty="0" smtClean="0">
                <a:ea typeface="+mn-ea"/>
                <a:cs typeface="+mn-cs"/>
              </a:rPr>
              <a:t>fumagillin</a:t>
            </a:r>
            <a:r>
              <a:rPr lang="en-US" dirty="0" smtClean="0">
                <a:ea typeface="+mn-ea"/>
                <a:cs typeface="+mn-cs"/>
              </a:rPr>
              <a:t>, the treatment for </a:t>
            </a:r>
            <a:r>
              <a:rPr lang="en-US" dirty="0" smtClean="0">
                <a:ea typeface="+mn-ea"/>
                <a:cs typeface="+mn-cs"/>
              </a:rPr>
              <a:t>nosema</a:t>
            </a:r>
            <a:r>
              <a:rPr lang="en-US" dirty="0" smtClean="0">
                <a:ea typeface="+mn-ea"/>
                <a:cs typeface="+mn-cs"/>
              </a:rPr>
              <a:t> (a bacteria overgrowth)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Treatments eliminate/remove one of these factors, open the door for overcorrection by the others.</a:t>
            </a:r>
          </a:p>
        </p:txBody>
      </p:sp>
      <p:sp>
        <p:nvSpPr>
          <p:cNvPr id="22531" name="Picture 1"/>
          <p:cNvSpPr>
            <a:spLocks noChangeAspect="1"/>
          </p:cNvSpPr>
          <p:nvPr/>
        </p:nvSpPr>
        <p:spPr bwMode="auto">
          <a:xfrm>
            <a:off x="4786313" y="762000"/>
            <a:ext cx="43576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RamonaHerboldshei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197" y="0"/>
            <a:ext cx="4139803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Howard &amp; Martha Herbert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-128"/>
              </a:rPr>
              <a:t>Warre hives in Phoenix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~15 hive count; no business plan yet—sideline beekeeper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Host locations on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dirty="0" smtClean="0">
                <a:ea typeface="ＭＳ Ｐゴシック" charset="-128"/>
              </a:rPr>
              <a:t>estate</a:t>
            </a:r>
            <a:r>
              <a:rPr lang="ja-JP" altLang="en-US" sz="2400" smtClean="0">
                <a:ea typeface="ＭＳ Ｐゴシック" charset="-128"/>
              </a:rPr>
              <a:t>”</a:t>
            </a:r>
            <a:r>
              <a:rPr lang="en-US" altLang="ja-JP" sz="2400" dirty="0" smtClean="0">
                <a:ea typeface="ＭＳ Ｐゴシック" charset="-128"/>
              </a:rPr>
              <a:t> sized lots to avoid neighbor problems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Their approach has been with minimal time investment; best overall return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Howard builds all his own woodenware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Hive lift used to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dirty="0" smtClean="0">
                <a:ea typeface="ＭＳ Ｐゴシック" charset="-128"/>
              </a:rPr>
              <a:t>nadir</a:t>
            </a:r>
            <a:r>
              <a:rPr lang="ja-JP" altLang="en-US" sz="2400" smtClean="0">
                <a:ea typeface="ＭＳ Ｐゴシック" charset="-128"/>
              </a:rPr>
              <a:t>”</a:t>
            </a:r>
            <a:endParaRPr lang="en-US" altLang="ja-JP" sz="24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Fiber optic camera used to inspect bottom box (prevents hauling out the 80# lift from the pickup)</a:t>
            </a:r>
          </a:p>
          <a:p>
            <a:pPr eaLnBrk="1" hangingPunct="1"/>
            <a:endParaRPr lang="en-US" sz="2400" dirty="0" smtClean="0">
              <a:ea typeface="ＭＳ Ｐゴシック" charset="-128"/>
            </a:endParaRP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9210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Jacqueline Freeman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  <a:hlinkClick r:id="rId2"/>
              </a:rPr>
              <a:t>http://www.friendlyhaven.com/</a:t>
            </a:r>
            <a:endParaRPr 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Featured in Queen of the Sun movie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March 31</a:t>
            </a:r>
            <a:r>
              <a:rPr lang="en-US" sz="2000" baseline="30000" dirty="0" smtClean="0">
                <a:ea typeface="ＭＳ Ｐゴシック" charset="-128"/>
              </a:rPr>
              <a:t>st</a:t>
            </a:r>
            <a:r>
              <a:rPr lang="en-US" sz="2000" dirty="0" smtClean="0">
                <a:ea typeface="ＭＳ Ｐゴシック" charset="-128"/>
              </a:rPr>
              <a:t> presentations in Snoqualmie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Bees can tell us a lot of what they need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Creatures of the sun &amp; sky; keep them up off </a:t>
            </a:r>
            <a:br>
              <a:rPr lang="en-US" sz="2000" dirty="0" smtClean="0">
                <a:ea typeface="ＭＳ Ｐゴシック" charset="-128"/>
              </a:rPr>
            </a:br>
            <a:r>
              <a:rPr lang="en-US" sz="2000" dirty="0" smtClean="0">
                <a:ea typeface="ＭＳ Ｐゴシック" charset="-128"/>
              </a:rPr>
              <a:t>the ground (i.e. a stand)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Space below the hive as a </a:t>
            </a:r>
            <a:r>
              <a:rPr lang="ja-JP" altLang="en-US" sz="2000" smtClean="0">
                <a:ea typeface="ＭＳ Ｐゴシック" charset="-128"/>
              </a:rPr>
              <a:t>“</a:t>
            </a:r>
            <a:r>
              <a:rPr lang="en-US" altLang="ja-JP" sz="2000" dirty="0" smtClean="0">
                <a:ea typeface="ＭＳ Ｐゴシック" charset="-128"/>
              </a:rPr>
              <a:t>fall away</a:t>
            </a:r>
            <a:r>
              <a:rPr lang="ja-JP" altLang="en-US" sz="2000" smtClean="0">
                <a:ea typeface="ＭＳ Ｐゴシック" charset="-128"/>
              </a:rPr>
              <a:t>”</a:t>
            </a:r>
            <a:r>
              <a:rPr lang="en-US" altLang="ja-JP" sz="2000" dirty="0" smtClean="0">
                <a:ea typeface="ＭＳ Ｐゴシック" charset="-128"/>
              </a:rPr>
              <a:t> for </a:t>
            </a:r>
            <a:r>
              <a:rPr lang="en-US" altLang="ja-JP" sz="2000" dirty="0" smtClean="0">
                <a:ea typeface="ＭＳ Ｐゴシック" charset="-128"/>
              </a:rPr>
              <a:t>detritus </a:t>
            </a:r>
            <a:r>
              <a:rPr lang="en-US" altLang="ja-JP" sz="2000" dirty="0" smtClean="0">
                <a:ea typeface="ＭＳ Ｐゴシック" charset="-128"/>
              </a:rPr>
              <a:t>&amp; waste is important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Drumming a swarm off of a branch example story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Pesticides, treatments, stresses to the </a:t>
            </a:r>
            <a:r>
              <a:rPr lang="en-US" sz="2000" dirty="0" smtClean="0">
                <a:ea typeface="ＭＳ Ｐゴシック" charset="-128"/>
              </a:rPr>
              <a:t>brood nest </a:t>
            </a:r>
            <a:r>
              <a:rPr lang="en-US" sz="2000" dirty="0" smtClean="0">
                <a:ea typeface="ＭＳ Ｐゴシック" charset="-128"/>
              </a:rPr>
              <a:t>(chilling &amp; vibration from inspections) cause less than optimal bees.  Compare to mild autism.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Inspecting honey frames is acceptable if done with respect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ea typeface="ＭＳ Ｐゴシック" charset="-128"/>
              </a:rPr>
              <a:t>Brood nest </a:t>
            </a:r>
            <a:r>
              <a:rPr lang="en-US" sz="2000" dirty="0" smtClean="0">
                <a:ea typeface="ＭＳ Ｐゴシック" charset="-128"/>
              </a:rPr>
              <a:t>is sacred, and opening it and inspecting it should not be done without reservation.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400"/>
            <a:ext cx="28956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Don Downs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-128"/>
              </a:rPr>
              <a:t>Apitherapy</a:t>
            </a:r>
            <a:r>
              <a:rPr lang="en-US" sz="2000" dirty="0" smtClean="0">
                <a:ea typeface="ＭＳ Ｐゴシック" charset="-128"/>
              </a:rPr>
              <a:t> in Ohio</a:t>
            </a: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A work of love for those he helps</a:t>
            </a: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Sideline job</a:t>
            </a: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Bee products (pollen, propolis, wax &amp; products from them)</a:t>
            </a: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Micro-stings</a:t>
            </a: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Full stings (1 – few per treatment)</a:t>
            </a:r>
          </a:p>
          <a:p>
            <a:pPr eaLnBrk="1" hangingPunct="1"/>
            <a:r>
              <a:rPr lang="ja-JP" altLang="en-US" sz="2000" smtClean="0">
                <a:ea typeface="ＭＳ Ｐゴシック" charset="-128"/>
              </a:rPr>
              <a:t>“</a:t>
            </a:r>
            <a:r>
              <a:rPr lang="en-US" altLang="ja-JP" sz="2000" dirty="0" smtClean="0">
                <a:ea typeface="ＭＳ Ｐゴシック" charset="-128"/>
              </a:rPr>
              <a:t>both </a:t>
            </a:r>
            <a:r>
              <a:rPr lang="en-US" altLang="ja-JP" sz="2000" dirty="0" smtClean="0">
                <a:ea typeface="ＭＳ Ｐゴシック" charset="-128"/>
              </a:rPr>
              <a:t>barrels</a:t>
            </a:r>
            <a:r>
              <a:rPr lang="ja-JP" altLang="en-US" sz="2000" smtClean="0">
                <a:ea typeface="ＭＳ Ｐゴシック" charset="-128"/>
              </a:rPr>
              <a:t>”</a:t>
            </a:r>
            <a:r>
              <a:rPr lang="en-US" altLang="ja-JP" sz="2000" dirty="0" smtClean="0">
                <a:ea typeface="ＭＳ Ｐゴシック" charset="-128"/>
              </a:rPr>
              <a:t> </a:t>
            </a:r>
            <a:r>
              <a:rPr lang="en-US" altLang="ja-JP" sz="2000" dirty="0" smtClean="0">
                <a:ea typeface="ＭＳ Ｐゴシック" charset="-128"/>
              </a:rPr>
              <a:t>working up to 30 stings</a:t>
            </a: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Many, many successes; including paralysis from a broken spine in a dog</a:t>
            </a: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No insurance</a:t>
            </a:r>
          </a:p>
          <a:p>
            <a:pPr eaLnBrk="1" hangingPunct="1"/>
            <a:r>
              <a:rPr lang="en-US" sz="2000" i="1" dirty="0" smtClean="0">
                <a:ea typeface="ＭＳ Ｐゴシック" charset="-128"/>
              </a:rPr>
              <a:t>www.</a:t>
            </a:r>
            <a:r>
              <a:rPr lang="en-US" sz="2000" b="1" i="1" dirty="0" smtClean="0">
                <a:ea typeface="ＭＳ Ｐゴシック" charset="-128"/>
              </a:rPr>
              <a:t>apitherapy</a:t>
            </a:r>
            <a:r>
              <a:rPr lang="en-US" sz="2000" i="1" dirty="0" smtClean="0">
                <a:ea typeface="ＭＳ Ｐゴシック" charset="-128"/>
              </a:rPr>
              <a:t>.org</a:t>
            </a:r>
            <a:endParaRPr lang="en-US" sz="20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Bill Walter &amp; Dwight </a:t>
            </a:r>
            <a:r>
              <a:rPr lang="en-US" dirty="0" smtClean="0">
                <a:ea typeface="ＭＳ Ｐゴシック" charset="-128"/>
              </a:rPr>
              <a:t>Detter</a:t>
            </a:r>
            <a:r>
              <a:rPr lang="en-US" dirty="0" smtClean="0">
                <a:ea typeface="ＭＳ Ｐゴシック" charset="-128"/>
              </a:rPr>
              <a:t>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http://www.guerillabeekeepers.com</a:t>
            </a:r>
            <a:r>
              <a:rPr lang="en-US" dirty="0" smtClean="0">
                <a:ea typeface="+mn-ea"/>
                <a:cs typeface="+mn-cs"/>
              </a:rPr>
              <a:t> &amp; Whole foods market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Marketing &amp; business planning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Feral bee removal business is booming in Southern California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Honey sales to Whole Foods under Local Foods push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Hive rental ($100/first; $75/additional; Free if 5 hives are placed in your yard)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2</a:t>
            </a:r>
            <a:r>
              <a:rPr lang="en-US" baseline="30000" dirty="0" smtClean="0">
                <a:ea typeface="+mn-ea"/>
                <a:cs typeface="+mn-cs"/>
              </a:rPr>
              <a:t>nd</a:t>
            </a:r>
            <a:r>
              <a:rPr lang="en-US" dirty="0" smtClean="0">
                <a:ea typeface="+mn-ea"/>
                <a:cs typeface="+mn-cs"/>
              </a:rPr>
              <a:t> season &amp; looking for employee to help with the work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613" y="3898900"/>
            <a:ext cx="52593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Significant Points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100" dirty="0" smtClean="0">
                <a:ea typeface="ＭＳ Ｐゴシック" charset="-128"/>
              </a:rPr>
              <a:t>There is a lot of </a:t>
            </a:r>
            <a:r>
              <a:rPr lang="en-US" sz="1500" dirty="0" smtClean="0">
                <a:ea typeface="ＭＳ Ｐゴシック" charset="-128"/>
              </a:rPr>
              <a:t>opportunity &amp; support </a:t>
            </a:r>
            <a:r>
              <a:rPr lang="en-US" sz="1100" dirty="0" smtClean="0">
                <a:ea typeface="ＭＳ Ｐゴシック" charset="-128"/>
              </a:rPr>
              <a:t>out there</a:t>
            </a:r>
          </a:p>
          <a:p>
            <a:pPr eaLnBrk="1" hangingPunct="1"/>
            <a:r>
              <a:rPr lang="en-US" sz="1100" dirty="0" smtClean="0">
                <a:ea typeface="ＭＳ Ｐゴシック" charset="-128"/>
              </a:rPr>
              <a:t>Crash and recovery cycle; We</a:t>
            </a:r>
            <a:r>
              <a:rPr lang="en-US" altLang="en-US" sz="1100" dirty="0" smtClean="0">
                <a:ea typeface="ＭＳ Ｐゴシック" charset="-128"/>
              </a:rPr>
              <a:t>’</a:t>
            </a:r>
            <a:r>
              <a:rPr lang="en-US" sz="1100" dirty="0" smtClean="0">
                <a:ea typeface="ＭＳ Ｐゴシック" charset="-128"/>
              </a:rPr>
              <a:t>ve all done it.</a:t>
            </a:r>
          </a:p>
          <a:p>
            <a:pPr lvl="1" eaLnBrk="1" hangingPunct="1"/>
            <a:r>
              <a:rPr lang="en-US" sz="1100" dirty="0" smtClean="0">
                <a:ea typeface="ＭＳ Ｐゴシック" charset="-128"/>
              </a:rPr>
              <a:t>90% loss 1</a:t>
            </a:r>
            <a:r>
              <a:rPr lang="en-US" sz="1100" baseline="30000" dirty="0" smtClean="0">
                <a:ea typeface="ＭＳ Ｐゴシック" charset="-128"/>
              </a:rPr>
              <a:t>st</a:t>
            </a:r>
            <a:r>
              <a:rPr lang="en-US" sz="1100" dirty="0" smtClean="0">
                <a:ea typeface="ＭＳ Ｐゴシック" charset="-128"/>
              </a:rPr>
              <a:t> year</a:t>
            </a:r>
          </a:p>
          <a:p>
            <a:pPr lvl="1" eaLnBrk="1" hangingPunct="1"/>
            <a:r>
              <a:rPr lang="en-US" sz="1100" dirty="0" smtClean="0">
                <a:ea typeface="ＭＳ Ｐゴシック" charset="-128"/>
              </a:rPr>
              <a:t>50% loss 2</a:t>
            </a:r>
            <a:r>
              <a:rPr lang="en-US" sz="1100" baseline="30000" dirty="0" smtClean="0">
                <a:ea typeface="ＭＳ Ｐゴシック" charset="-128"/>
              </a:rPr>
              <a:t>nd</a:t>
            </a:r>
            <a:r>
              <a:rPr lang="en-US" sz="1100" dirty="0" smtClean="0">
                <a:ea typeface="ＭＳ Ｐゴシック" charset="-128"/>
              </a:rPr>
              <a:t> year</a:t>
            </a:r>
          </a:p>
          <a:p>
            <a:pPr lvl="1" eaLnBrk="1" hangingPunct="1"/>
            <a:r>
              <a:rPr lang="en-US" sz="1100" dirty="0" smtClean="0">
                <a:ea typeface="ＭＳ Ｐゴシック" charset="-128"/>
              </a:rPr>
              <a:t>Less than 25% loss 3</a:t>
            </a:r>
            <a:r>
              <a:rPr lang="en-US" sz="1100" baseline="30000" dirty="0" smtClean="0">
                <a:ea typeface="ＭＳ Ｐゴシック" charset="-128"/>
              </a:rPr>
              <a:t>rd</a:t>
            </a:r>
            <a:r>
              <a:rPr lang="en-US" sz="1100" dirty="0" smtClean="0">
                <a:ea typeface="ＭＳ Ｐゴシック" charset="-128"/>
              </a:rPr>
              <a:t> year</a:t>
            </a:r>
          </a:p>
          <a:p>
            <a:pPr lvl="1" eaLnBrk="1" hangingPunct="1"/>
            <a:r>
              <a:rPr lang="en-US" sz="1100" dirty="0" smtClean="0">
                <a:ea typeface="ＭＳ Ｐゴシック" charset="-128"/>
              </a:rPr>
              <a:t>Less than 10% loss after that</a:t>
            </a:r>
          </a:p>
          <a:p>
            <a:pPr lvl="1" eaLnBrk="1" hangingPunct="1"/>
            <a:r>
              <a:rPr lang="en-US" sz="1100" dirty="0" smtClean="0">
                <a:ea typeface="ＭＳ Ｐゴシック" charset="-128"/>
              </a:rPr>
              <a:t>New Zealand just started that cycle in the past 2 years</a:t>
            </a:r>
          </a:p>
          <a:p>
            <a:pPr eaLnBrk="1" hangingPunct="1"/>
            <a:r>
              <a:rPr lang="en-US" sz="1500" dirty="0" smtClean="0">
                <a:ea typeface="ＭＳ Ｐゴシック" charset="-128"/>
              </a:rPr>
              <a:t>Feral Bees</a:t>
            </a:r>
          </a:p>
          <a:p>
            <a:pPr lvl="1" eaLnBrk="1" hangingPunct="1"/>
            <a:r>
              <a:rPr lang="en-US" sz="1100" dirty="0" smtClean="0">
                <a:ea typeface="ＭＳ Ｐゴシック" charset="-128"/>
              </a:rPr>
              <a:t>Booming in Deep South &amp; Southern CA (more than 6 hives per square mile)</a:t>
            </a:r>
          </a:p>
          <a:p>
            <a:pPr lvl="1" eaLnBrk="1" hangingPunct="1"/>
            <a:r>
              <a:rPr lang="en-US" sz="1100" dirty="0" smtClean="0">
                <a:ea typeface="ＭＳ Ｐゴシック" charset="-128"/>
              </a:rPr>
              <a:t>I predict this trend will work north</a:t>
            </a:r>
          </a:p>
          <a:p>
            <a:pPr eaLnBrk="1" hangingPunct="1"/>
            <a:r>
              <a:rPr lang="en-US" sz="1500" dirty="0" smtClean="0">
                <a:ea typeface="ＭＳ Ｐゴシック" charset="-128"/>
              </a:rPr>
              <a:t>Honey is too valuable to be sold.  It was only given as a gift.</a:t>
            </a:r>
          </a:p>
          <a:p>
            <a:pPr eaLnBrk="1" hangingPunct="1"/>
            <a:r>
              <a:rPr lang="en-US" sz="1500" dirty="0" smtClean="0">
                <a:ea typeface="ＭＳ Ｐゴシック" charset="-128"/>
              </a:rPr>
              <a:t>Wax is the liver of the hive</a:t>
            </a:r>
          </a:p>
          <a:p>
            <a:pPr lvl="1" eaLnBrk="1" hangingPunct="1"/>
            <a:r>
              <a:rPr lang="en-US" sz="1100" dirty="0" smtClean="0">
                <a:ea typeface="ＭＳ Ｐゴシック" charset="-128"/>
              </a:rPr>
              <a:t>Rotate it out for </a:t>
            </a:r>
            <a:r>
              <a:rPr lang="ja-JP" altLang="en-US" sz="1100" smtClean="0">
                <a:ea typeface="ＭＳ Ｐゴシック" charset="-128"/>
              </a:rPr>
              <a:t>“</a:t>
            </a:r>
            <a:r>
              <a:rPr lang="en-US" altLang="ja-JP" sz="1100" dirty="0" smtClean="0">
                <a:ea typeface="ＭＳ Ｐゴシック" charset="-128"/>
              </a:rPr>
              <a:t>toxic cleanse</a:t>
            </a:r>
            <a:r>
              <a:rPr lang="ja-JP" altLang="en-US" sz="1100" smtClean="0">
                <a:ea typeface="ＭＳ Ｐゴシック" charset="-128"/>
              </a:rPr>
              <a:t>”</a:t>
            </a:r>
            <a:endParaRPr lang="en-US" altLang="ja-JP" sz="1100" dirty="0" smtClean="0">
              <a:ea typeface="ＭＳ Ｐゴシック" charset="-128"/>
            </a:endParaRPr>
          </a:p>
          <a:p>
            <a:pPr eaLnBrk="1" hangingPunct="1"/>
            <a:r>
              <a:rPr lang="en-US" sz="1500" dirty="0" smtClean="0">
                <a:ea typeface="ＭＳ Ｐゴシック" charset="-128"/>
              </a:rPr>
              <a:t>Simple works; </a:t>
            </a:r>
            <a:r>
              <a:rPr lang="en-US" sz="1100" dirty="0" smtClean="0">
                <a:ea typeface="ＭＳ Ｐゴシック" charset="-128"/>
              </a:rPr>
              <a:t>often better than normal; Anarchy Apiaries 2012 almanac</a:t>
            </a:r>
          </a:p>
          <a:p>
            <a:pPr eaLnBrk="1" hangingPunct="1"/>
            <a:r>
              <a:rPr lang="en-US" sz="1500" dirty="0" smtClean="0">
                <a:ea typeface="ＭＳ Ｐゴシック" charset="-128"/>
              </a:rPr>
              <a:t>Trust the bees </a:t>
            </a:r>
            <a:r>
              <a:rPr lang="en-US" sz="1100" dirty="0" smtClean="0">
                <a:ea typeface="ＭＳ Ｐゴシック" charset="-128"/>
              </a:rPr>
              <a:t>to naturally balance themselves</a:t>
            </a:r>
          </a:p>
          <a:p>
            <a:pPr eaLnBrk="1" hangingPunct="1"/>
            <a:r>
              <a:rPr lang="en-US" sz="1100" dirty="0" smtClean="0">
                <a:ea typeface="ＭＳ Ｐゴシック" charset="-128"/>
              </a:rPr>
              <a:t>Respect the brood nest </a:t>
            </a:r>
          </a:p>
          <a:p>
            <a:pPr eaLnBrk="1" hangingPunct="1"/>
            <a:r>
              <a:rPr lang="en-US" sz="1100" dirty="0" smtClean="0">
                <a:ea typeface="ＭＳ Ｐゴシック" charset="-128"/>
              </a:rPr>
              <a:t>Let them swarm; raise your own queens</a:t>
            </a:r>
          </a:p>
          <a:p>
            <a:pPr eaLnBrk="1" hangingPunct="1"/>
            <a:endParaRPr lang="en-US" sz="1100" dirty="0" smtClean="0">
              <a:ea typeface="ＭＳ Ｐゴシック" charset="-128"/>
            </a:endParaRPr>
          </a:p>
          <a:p>
            <a:pPr eaLnBrk="1" hangingPunct="1"/>
            <a:endParaRPr lang="en-US" sz="1100" dirty="0" smtClean="0">
              <a:ea typeface="ＭＳ Ｐゴシック" charset="-128"/>
            </a:endParaRPr>
          </a:p>
        </p:txBody>
      </p:sp>
      <p:pic>
        <p:nvPicPr>
          <p:cNvPr id="27651" name="Picture 4" descr="CIMG12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IMG13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pic>
        <p:nvPicPr>
          <p:cNvPr id="4" name="CIMG1308.MOV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Oracle Conference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3352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-128"/>
              </a:rPr>
              <a:t>YMCA camp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6 bunk rooms; Dorm style food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Beautiful location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Camaraderie of alternative beekeepers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4-5 year veterans &amp; experienced presenters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All represented</a:t>
            </a:r>
          </a:p>
          <a:p>
            <a:pPr lvl="2" eaLnBrk="1" hangingPunct="1"/>
            <a:r>
              <a:rPr lang="en-US" sz="1800" dirty="0" smtClean="0">
                <a:ea typeface="ＭＳ Ｐゴシック" charset="-128"/>
              </a:rPr>
              <a:t>Teens through retirees</a:t>
            </a:r>
          </a:p>
          <a:p>
            <a:pPr lvl="2" eaLnBrk="1" hangingPunct="1"/>
            <a:r>
              <a:rPr lang="en-US" sz="1800" dirty="0" smtClean="0">
                <a:ea typeface="ＭＳ Ｐゴシック" charset="-128"/>
              </a:rPr>
              <a:t>Sideline beekeepers through full time careers</a:t>
            </a:r>
          </a:p>
          <a:p>
            <a:pPr lvl="2" eaLnBrk="1" hangingPunct="1"/>
            <a:r>
              <a:rPr lang="en-US" sz="1800" dirty="0" smtClean="0">
                <a:ea typeface="ＭＳ Ｐゴシック" charset="-128"/>
              </a:rPr>
              <a:t>Shoestring budgets through cash rich hobby 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Dee Lusby apiary visit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24313"/>
            <a:ext cx="42672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12875"/>
            <a:ext cx="426243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How dirty is your bee suit?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ea typeface="ＭＳ Ｐゴシック" charset="-128"/>
              </a:rPr>
              <a:t>Nathan has achieved the </a:t>
            </a:r>
            <a:r>
              <a:rPr lang="ja-JP" altLang="en-US" sz="1800" smtClean="0">
                <a:ea typeface="ＭＳ Ｐゴシック" charset="-128"/>
              </a:rPr>
              <a:t>“</a:t>
            </a:r>
            <a:r>
              <a:rPr lang="en-US" altLang="ja-JP" sz="1800" dirty="0" smtClean="0">
                <a:ea typeface="ＭＳ Ｐゴシック" charset="-128"/>
              </a:rPr>
              <a:t>brown belt</a:t>
            </a:r>
            <a:r>
              <a:rPr lang="ja-JP" altLang="en-US" sz="1800" smtClean="0">
                <a:ea typeface="ＭＳ Ｐゴシック" charset="-128"/>
              </a:rPr>
              <a:t>”</a:t>
            </a:r>
            <a:r>
              <a:rPr lang="en-US" altLang="ja-JP" sz="1800" dirty="0" smtClean="0">
                <a:ea typeface="ＭＳ Ｐゴシック" charset="-128"/>
              </a:rPr>
              <a:t> equivalent of beekeeping since 2009.</a:t>
            </a: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800" dirty="0" smtClean="0">
              <a:ea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n-US" sz="1800" dirty="0" smtClean="0">
                <a:ea typeface="ＭＳ Ｐゴシック" charset="-128"/>
              </a:rPr>
              <a:t>Next: </a:t>
            </a:r>
            <a:r>
              <a:rPr lang="ja-JP" altLang="en-US" sz="1800" smtClean="0">
                <a:ea typeface="ＭＳ Ｐゴシック" charset="-128"/>
              </a:rPr>
              <a:t>“</a:t>
            </a:r>
            <a:r>
              <a:rPr lang="en-US" altLang="ja-JP" sz="1800" dirty="0" smtClean="0">
                <a:ea typeface="ＭＳ Ｐゴシック" charset="-128"/>
              </a:rPr>
              <a:t>black belt</a:t>
            </a:r>
            <a:r>
              <a:rPr lang="ja-JP" altLang="en-US" sz="1800" smtClean="0">
                <a:ea typeface="ＭＳ Ｐゴシック" charset="-128"/>
              </a:rPr>
              <a:t>”</a:t>
            </a:r>
            <a:endParaRPr lang="en-US" altLang="ja-JP" sz="1800" dirty="0" smtClean="0">
              <a:ea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n-US" sz="1800" dirty="0" smtClean="0">
                <a:ea typeface="ＭＳ Ｐゴシック" charset="-128"/>
              </a:rPr>
              <a:t>Skipped (for better or worse…)</a:t>
            </a: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lvl="1" eaLnBrk="1" hangingPunct="1"/>
            <a:endParaRPr lang="en-US" sz="700" dirty="0" smtClean="0">
              <a:ea typeface="ＭＳ Ｐゴシック" charset="-128"/>
            </a:endParaRPr>
          </a:p>
          <a:p>
            <a:pPr lvl="1" eaLnBrk="1" hangingPunct="1"/>
            <a:endParaRPr lang="en-US" sz="1400" dirty="0" smtClean="0">
              <a:ea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7924800" cy="2031325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Splits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Combines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Lost queens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Failed queens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Chilled brood 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Hot hives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Swarms collected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Bad swarm collections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Top bar hives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Screened bottom boards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Observation hives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Varroa mite observations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Foundationless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Starving hives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Robbing hives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Dry sugar feeding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Sugar syrup feeding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Internal hive  feeding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External hive feeding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Crystallized honey feeding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Honey feeding on the bottom board; inner cover; mason jar style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Bait hives (unsuccessful)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Lost swarms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Crush &amp; strain harvesting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Propolis collection 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Wax collection &amp; rendering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Candle dipping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Wasp, Hornet, Bumble bee removals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Wasp cut out s from buildings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Swarm  cut-out 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Package installation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Direct release requeening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Failed combines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Sugar mists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Water mists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Smoke applications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Top bar hive construction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Burr comb from open spaces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Mentoring others 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Swarm capture demonstrations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Neighborhood interactions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Informal education discussions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Teaching kids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Web site blogging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Attending conferences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Reading periodicals &amp; books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Queen includers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Club participation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Mason bees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Knowledge of local nectar flow season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Regression</a:t>
            </a:r>
          </a:p>
          <a:p>
            <a:pPr lvl="1">
              <a:defRPr/>
            </a:pPr>
            <a:endParaRPr lang="en-US" sz="700" dirty="0">
              <a:latin typeface="Arial" charset="0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6553200" cy="630942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Treatment free mentor sources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Queen breeding (more than rearing)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Large scale honey harvest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Large scale propolis harvest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Large scale wax  processing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Honey bee cut outs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Become bee provider (</a:t>
            </a:r>
            <a:r>
              <a:rPr lang="en-US" sz="700" dirty="0">
                <a:latin typeface="Arial" charset="0"/>
                <a:ea typeface="+mn-ea"/>
              </a:rPr>
              <a:t>nuc</a:t>
            </a:r>
            <a:r>
              <a:rPr lang="en-US" sz="700" dirty="0">
                <a:latin typeface="Arial" charset="0"/>
                <a:ea typeface="+mn-ea"/>
              </a:rPr>
              <a:t> sales)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Queen provider (predictable results)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Formal presentations</a:t>
            </a:r>
            <a:endParaRPr lang="en-US" dirty="0">
              <a:latin typeface="Arial" charset="0"/>
              <a:ea typeface="+mn-ea"/>
            </a:endParaRP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Sales &amp; marketing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Drumming a swarm to move it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Baiting swarms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Unlimited Brood Nest success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Working hives without gloves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Apply my own </a:t>
            </a:r>
            <a:r>
              <a:rPr lang="en-US" sz="700" dirty="0">
                <a:latin typeface="Arial" charset="0"/>
                <a:ea typeface="+mn-ea"/>
              </a:rPr>
              <a:t>apitherapy</a:t>
            </a:r>
            <a:endParaRPr lang="en-US" sz="700" dirty="0">
              <a:latin typeface="Arial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562600"/>
            <a:ext cx="7696200" cy="415498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HFCS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Large Cell foundation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Formal certifications </a:t>
            </a:r>
          </a:p>
          <a:p>
            <a:pPr lvl="1">
              <a:defRPr/>
            </a:pPr>
            <a:r>
              <a:rPr lang="en-US" sz="700" dirty="0">
                <a:latin typeface="Arial" charset="0"/>
                <a:ea typeface="+mn-ea"/>
              </a:rPr>
              <a:t>Migratory hives (pollination/Fireweed)</a:t>
            </a:r>
          </a:p>
          <a:p>
            <a:pPr lvl="1">
              <a:defRPr/>
            </a:pPr>
            <a:endParaRPr lang="en-US" sz="700" dirty="0">
              <a:latin typeface="Arial" charset="0"/>
              <a:ea typeface="+mn-ea"/>
            </a:endParaRPr>
          </a:p>
          <a:p>
            <a:pPr lvl="1">
              <a:defRPr/>
            </a:pPr>
            <a:endParaRPr lang="en-US" sz="700" dirty="0">
              <a:latin typeface="Arial" charset="0"/>
              <a:ea typeface="+mn-ea"/>
            </a:endParaRPr>
          </a:p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pic>
        <p:nvPicPr>
          <p:cNvPr id="15366" name="Picture 6" descr="CIMG12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150" y="3886200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John Adams	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</a:rPr>
              <a:t>Success of the American Long Box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</a:rPr>
              <a:t>Top Bar Hives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Flexible solutions to design, feeding, &amp; maintenance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Swarm </a:t>
            </a:r>
            <a:r>
              <a:rPr lang="en-US" sz="1800" dirty="0" smtClean="0">
                <a:ea typeface="ＭＳ Ｐゴシック" charset="-128"/>
              </a:rPr>
              <a:t>ketching</a:t>
            </a:r>
            <a:r>
              <a:rPr lang="en-US" sz="1800" dirty="0" smtClean="0">
                <a:ea typeface="ＭＳ Ｐゴシック" charset="-128"/>
              </a:rPr>
              <a:t> frames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Wire top bars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Open bars w/feeding trays above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TBH need to be deep for temperature regulation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Book speaks at length of </a:t>
            </a:r>
            <a:r>
              <a:rPr lang="en-US" sz="1800" dirty="0" smtClean="0">
                <a:ea typeface="ＭＳ Ｐゴシック" charset="-128"/>
              </a:rPr>
              <a:t>Poppleton</a:t>
            </a:r>
            <a:r>
              <a:rPr lang="ja-JP" altLang="en-US" sz="1800" smtClean="0">
                <a:ea typeface="ＭＳ Ｐゴシック" charset="-128"/>
              </a:rPr>
              <a:t>’</a:t>
            </a:r>
            <a:r>
              <a:rPr lang="en-US" altLang="ja-JP" sz="1800" dirty="0" smtClean="0">
                <a:ea typeface="ＭＳ Ｐゴシック" charset="-128"/>
              </a:rPr>
              <a:t>s hive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</a:rPr>
              <a:t>Based in Richmond, VA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</a:rPr>
              <a:t>Spoke to the many places he has removed feral hives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</a:rPr>
              <a:t>Shared his own collapse and recovery experiences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-128"/>
              </a:rPr>
              <a:t>Historically honey was considered a gift only, and </a:t>
            </a:r>
            <a:br>
              <a:rPr lang="en-US" sz="2000" dirty="0" smtClean="0">
                <a:ea typeface="ＭＳ Ｐゴシック" charset="-128"/>
              </a:rPr>
            </a:br>
            <a:r>
              <a:rPr lang="en-US" sz="2000" dirty="0" smtClean="0">
                <a:ea typeface="ＭＳ Ｐゴシック" charset="-128"/>
              </a:rPr>
              <a:t>rarely sold for cash income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65438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IMG12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0292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Dean </a:t>
            </a:r>
            <a:r>
              <a:rPr lang="en-US" dirty="0" smtClean="0">
                <a:ea typeface="ＭＳ Ｐゴシック" charset="-128"/>
              </a:rPr>
              <a:t>Stiglitz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800" dirty="0" smtClean="0">
                <a:ea typeface="ＭＳ Ｐゴシック" charset="-128"/>
              </a:rPr>
              <a:t>Honey bee genetics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 smtClean="0">
                <a:ea typeface="ＭＳ Ｐゴシック" charset="-128"/>
              </a:rPr>
              <a:t>Haploid reproduction; drones &amp; queen genetics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 smtClean="0">
                <a:ea typeface="ＭＳ Ｐゴシック" charset="-128"/>
              </a:rPr>
              <a:t>Half sisters in the hive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 smtClean="0">
                <a:ea typeface="ＭＳ Ｐゴシック" charset="-128"/>
              </a:rPr>
              <a:t>Selected queen cells maintained by </a:t>
            </a:r>
            <a:r>
              <a:rPr lang="ja-JP" altLang="en-US" sz="2800" smtClean="0">
                <a:ea typeface="ＭＳ Ｐゴシック" charset="-128"/>
              </a:rPr>
              <a:t>“</a:t>
            </a:r>
            <a:r>
              <a:rPr lang="en-US" altLang="ja-JP" sz="2800" dirty="0" smtClean="0">
                <a:ea typeface="ＭＳ Ｐゴシック" charset="-128"/>
              </a:rPr>
              <a:t>sub-castes</a:t>
            </a:r>
            <a:r>
              <a:rPr lang="ja-JP" altLang="en-US" sz="2800" smtClean="0">
                <a:ea typeface="ＭＳ Ｐゴシック" charset="-128"/>
              </a:rPr>
              <a:t>”</a:t>
            </a:r>
            <a:r>
              <a:rPr lang="en-US" altLang="ja-JP" sz="2800" dirty="0" smtClean="0">
                <a:ea typeface="ＭＳ Ｐゴシック" charset="-128"/>
              </a:rPr>
              <a:t> within the worker population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 smtClean="0">
                <a:ea typeface="ＭＳ Ｐゴシック" charset="-128"/>
              </a:rPr>
              <a:t>Queen cells selected by the bees based on the current need of the hive. (spring vs. summer stresses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"/>
            <a:ext cx="31210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Picture 3"/>
          <p:cNvSpPr>
            <a:spLocks noChangeAspect="1"/>
          </p:cNvSpPr>
          <p:nvPr/>
        </p:nvSpPr>
        <p:spPr bwMode="auto">
          <a:xfrm>
            <a:off x="5588000" y="4191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Sam Comfort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67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  <a:hlinkClick r:id="rId2"/>
              </a:rPr>
              <a:t>http://anarchyapiaries.org/</a:t>
            </a:r>
            <a:endParaRPr lang="en-US" sz="18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Shared his experiences in how he got to where he is now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Description of treadmill slavery of commercial beekeepers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>
                <a:ea typeface="ＭＳ Ｐゴシック" charset="-128"/>
              </a:rPr>
              <a:t>Treatments &amp; migratory pollination work with the debt/work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Shared bad experiences with migratory beekeeping &amp; colony collapse losses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His own collapse and recovery experiences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Runs 500 TBH</a:t>
            </a:r>
            <a:r>
              <a:rPr lang="ja-JP" altLang="en-US" sz="1800" smtClean="0">
                <a:ea typeface="ＭＳ Ｐゴシック" charset="-128"/>
              </a:rPr>
              <a:t>’</a:t>
            </a:r>
            <a:r>
              <a:rPr lang="en-US" altLang="ja-JP" sz="1800" dirty="0" smtClean="0">
                <a:ea typeface="ＭＳ Ｐゴシック" charset="-128"/>
              </a:rPr>
              <a:t>s in Upstate New York, and also Florida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Works in queen breeding to develop a northern hardy strain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Understands breeding genetics, so that winter splits made in the south can still provide drones when the hives are moved north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Examples of </a:t>
            </a:r>
            <a:r>
              <a:rPr lang="en-US" sz="1800" dirty="0" smtClean="0">
                <a:ea typeface="ＭＳ Ｐゴシック" charset="-128"/>
              </a:rPr>
              <a:t>hygienic </a:t>
            </a:r>
            <a:r>
              <a:rPr lang="en-US" sz="1800" dirty="0" smtClean="0">
                <a:ea typeface="ＭＳ Ｐゴシック" charset="-128"/>
              </a:rPr>
              <a:t>behavior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uncapped brood; half eaten brood (photos)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Head butting small hive beetles away while in flight outside the hive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0638"/>
            <a:ext cx="4071937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IMG1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3124200"/>
            <a:ext cx="2800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Sam Comfort</a:t>
            </a:r>
          </a:p>
        </p:txBody>
      </p:sp>
      <p:pic>
        <p:nvPicPr>
          <p:cNvPr id="5" name="Content Placeholder 4" descr="SamComfor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1949" y="30163"/>
            <a:ext cx="3281701" cy="2179637"/>
          </a:xfrm>
        </p:spPr>
      </p:pic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Demonstrates simple solutions to equipment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latin typeface="Calibri" pitchFamily="34" charset="0"/>
              </a:rPr>
              <a:t>TBH made with scrap lumber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latin typeface="Calibri" pitchFamily="34" charset="0"/>
              </a:rPr>
              <a:t>No lid for NY winters; bees use propolis to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seal the bars together against water intrusion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latin typeface="Calibri" pitchFamily="34" charset="0"/>
              </a:rPr>
              <a:t>Trash bags of leaves used for winter insulation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latin typeface="Calibri" pitchFamily="34" charset="0"/>
              </a:rPr>
              <a:t>Small sheet of </a:t>
            </a:r>
            <a:r>
              <a:rPr lang="en-US" sz="1600" dirty="0">
                <a:latin typeface="Calibri" pitchFamily="34" charset="0"/>
              </a:rPr>
              <a:t>masonite</a:t>
            </a:r>
            <a:r>
              <a:rPr lang="en-US" sz="1600" dirty="0">
                <a:latin typeface="Calibri" pitchFamily="34" charset="0"/>
              </a:rPr>
              <a:t> held in place with bungee cord as </a:t>
            </a:r>
            <a:r>
              <a:rPr lang="ja-JP" altLang="en-US" sz="1600">
                <a:latin typeface="Calibri" pitchFamily="34" charset="0"/>
              </a:rPr>
              <a:t>“</a:t>
            </a:r>
            <a:r>
              <a:rPr lang="en-US" altLang="ja-JP" sz="1600" dirty="0">
                <a:latin typeface="Calibri" pitchFamily="34" charset="0"/>
              </a:rPr>
              <a:t>roof</a:t>
            </a:r>
            <a:r>
              <a:rPr lang="ja-JP" altLang="en-US" sz="1600">
                <a:latin typeface="Calibri" pitchFamily="34" charset="0"/>
              </a:rPr>
              <a:t>”</a:t>
            </a:r>
            <a:r>
              <a:rPr lang="en-US" altLang="ja-JP" sz="1600" dirty="0">
                <a:latin typeface="Calibri" pitchFamily="34" charset="0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latin typeface="Calibri" pitchFamily="34" charset="0"/>
              </a:rPr>
              <a:t>Warre nucleus hive = four 1 x 8 x 12</a:t>
            </a:r>
            <a:r>
              <a:rPr lang="ja-JP" altLang="en-US" sz="1600">
                <a:latin typeface="Calibri" pitchFamily="34" charset="0"/>
              </a:rPr>
              <a:t>”</a:t>
            </a:r>
            <a:r>
              <a:rPr lang="en-US" altLang="ja-JP" sz="1600" dirty="0">
                <a:latin typeface="Calibri" pitchFamily="34" charset="0"/>
              </a:rPr>
              <a:t> boards, 4 screws = $0.80 investment;</a:t>
            </a:r>
            <a:br>
              <a:rPr lang="en-US" altLang="ja-JP" sz="1600" dirty="0">
                <a:latin typeface="Calibri" pitchFamily="34" charset="0"/>
              </a:rPr>
            </a:br>
            <a:r>
              <a:rPr lang="en-US" altLang="ja-JP" sz="1600" dirty="0">
                <a:latin typeface="Calibri" pitchFamily="34" charset="0"/>
              </a:rPr>
              <a:t>light sticks for top bar; perpendicular top bar to separate comb between boxes.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The single most important thing to do to ensure hive health: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latin typeface="Calibri" pitchFamily="34" charset="0"/>
              </a:rPr>
              <a:t>Let them swarm!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Break in the brood cycle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New location/new wax refreshes the </a:t>
            </a:r>
            <a:r>
              <a:rPr lang="ja-JP" altLang="en-US" sz="1400">
                <a:latin typeface="Calibri" pitchFamily="34" charset="0"/>
              </a:rPr>
              <a:t>“</a:t>
            </a:r>
            <a:r>
              <a:rPr lang="en-US" altLang="ja-JP" sz="1400" dirty="0">
                <a:latin typeface="Calibri" pitchFamily="34" charset="0"/>
              </a:rPr>
              <a:t>liver of the hive</a:t>
            </a:r>
            <a:r>
              <a:rPr lang="ja-JP" altLang="en-US" sz="1400">
                <a:latin typeface="Calibri" pitchFamily="34" charset="0"/>
              </a:rPr>
              <a:t>”</a:t>
            </a:r>
            <a:endParaRPr lang="en-US" altLang="ja-JP" sz="1400" dirty="0">
              <a:latin typeface="Calibri" pitchFamily="34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Encourages locally successful  queens &amp; bees.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Honey is too valuable to sell, so he gives it away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Wax is the liver of a hive; rotate it out for healthy  detoxification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2012 Almanac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latin typeface="Calibri" pitchFamily="34" charset="0"/>
              </a:rPr>
              <a:t>Good to share!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Les Crowder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67400" cy="4373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1900" dirty="0" smtClean="0">
                <a:ea typeface="ＭＳ Ｐゴシック" charset="-128"/>
              </a:rPr>
              <a:t>New Mexico top bar beekeeper</a:t>
            </a:r>
          </a:p>
          <a:p>
            <a:pPr eaLnBrk="1" hangingPunct="1">
              <a:lnSpc>
                <a:spcPct val="70000"/>
              </a:lnSpc>
            </a:pPr>
            <a:r>
              <a:rPr lang="en-US" sz="1900" dirty="0" smtClean="0">
                <a:ea typeface="ＭＳ Ｐゴシック" charset="-128"/>
              </a:rPr>
              <a:t>Signed contract with Chelsea Green Publishers for new book on Top Bar Beekeeping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Reviewed photos from the book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I</a:t>
            </a:r>
            <a:r>
              <a:rPr lang="en-US" altLang="en-US" sz="1700" dirty="0" smtClean="0">
                <a:ea typeface="ＭＳ Ｐゴシック" charset="-128"/>
              </a:rPr>
              <a:t>’</a:t>
            </a:r>
            <a:r>
              <a:rPr lang="en-US" sz="1700" dirty="0" smtClean="0">
                <a:ea typeface="ＭＳ Ｐゴシック" charset="-128"/>
              </a:rPr>
              <a:t>m buying it as soon as it comes out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  <a:hlinkClick r:id="rId2"/>
              </a:rPr>
              <a:t>http://www.fortheloveofbees.com/</a:t>
            </a:r>
            <a:endParaRPr lang="en-US" sz="1700" dirty="0" smtClean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900" dirty="0" smtClean="0">
                <a:ea typeface="ＭＳ Ｐゴシック" charset="-128"/>
              </a:rPr>
              <a:t>TBH management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Round drum TBH; 30° angle where bottom comb is no longer attached = honey bee hexagonal shape TBH.  **duh**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Workers will not cross over a filled bar of honey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Results in swarming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Practical approaches to splits &amp; honey concentration in selected hives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dirty="0" smtClean="0">
                <a:ea typeface="ＭＳ Ｐゴシック" charset="-128"/>
              </a:rPr>
              <a:t>Comb rotation &amp; management to facilitate hive growth or honey gathering</a:t>
            </a:r>
          </a:p>
          <a:p>
            <a:pPr lvl="1" eaLnBrk="1" hangingPunct="1">
              <a:lnSpc>
                <a:spcPct val="70000"/>
              </a:lnSpc>
            </a:pPr>
            <a:endParaRPr lang="en-US" sz="1700" dirty="0" smtClean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900" dirty="0" smtClean="0">
                <a:ea typeface="ＭＳ Ｐゴシック" charset="-128"/>
              </a:rPr>
              <a:t>Value of treatment free wax (herbalists)</a:t>
            </a:r>
          </a:p>
          <a:p>
            <a:pPr eaLnBrk="1" hangingPunct="1">
              <a:lnSpc>
                <a:spcPct val="70000"/>
              </a:lnSpc>
            </a:pPr>
            <a:r>
              <a:rPr lang="en-US" sz="1900" dirty="0" smtClean="0">
                <a:ea typeface="ＭＳ Ｐゴシック" charset="-128"/>
              </a:rPr>
              <a:t>Value of treatment free propolis (herbalists)</a:t>
            </a:r>
          </a:p>
        </p:txBody>
      </p:sp>
      <p:sp>
        <p:nvSpPr>
          <p:cNvPr id="20483" name="Picture 1"/>
          <p:cNvSpPr>
            <a:spLocks noChangeAspect="1"/>
          </p:cNvSpPr>
          <p:nvPr/>
        </p:nvSpPr>
        <p:spPr bwMode="auto">
          <a:xfrm>
            <a:off x="5973763" y="20638"/>
            <a:ext cx="3140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LesCrow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3590" y="0"/>
            <a:ext cx="314041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Roy Arbon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New Zealand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Queen of the Sun movie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Only treatment free beekeeper in New Zealand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New Zealand beekeeping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Isolated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Varroa arrived several years ago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American Foul Brood arrived several years ago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Collapse and recovery cycle just now beginning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Unique beekeeping environment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large nectar flows; when the weather permits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Valuable Manuka honey; when it happens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He is supplying small cell foundation to New Zealand with his own foundation mill</a:t>
            </a:r>
          </a:p>
        </p:txBody>
      </p:sp>
      <p:sp>
        <p:nvSpPr>
          <p:cNvPr id="21507" name="Picture 1"/>
          <p:cNvSpPr>
            <a:spLocks noChangeAspect="1"/>
          </p:cNvSpPr>
          <p:nvPr/>
        </p:nvSpPr>
        <p:spPr bwMode="auto">
          <a:xfrm>
            <a:off x="4791075" y="34925"/>
            <a:ext cx="4330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RoyD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2661" y="0"/>
            <a:ext cx="4331339" cy="243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1221</Words>
  <Application>Microsoft Office PowerPoint</Application>
  <PresentationFormat>On-screen Show (4:3)</PresentationFormat>
  <Paragraphs>240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2012 Organic Beekeeping Conference in Oracle, AZ</vt:lpstr>
      <vt:lpstr>Oracle Conference</vt:lpstr>
      <vt:lpstr>How dirty is your bee suit?</vt:lpstr>
      <vt:lpstr>John Adams </vt:lpstr>
      <vt:lpstr>Dean Stiglitz</vt:lpstr>
      <vt:lpstr>Sam Comfort</vt:lpstr>
      <vt:lpstr>Sam Comfort</vt:lpstr>
      <vt:lpstr>Les Crowder</vt:lpstr>
      <vt:lpstr>Roy Arbon </vt:lpstr>
      <vt:lpstr>Ramona Herboldsheimer </vt:lpstr>
      <vt:lpstr>Howard &amp; Martha Herbert</vt:lpstr>
      <vt:lpstr>Jacqueline Freeman </vt:lpstr>
      <vt:lpstr>Don Downs </vt:lpstr>
      <vt:lpstr>Bill Walter &amp; Dwight Detter; </vt:lpstr>
      <vt:lpstr>Significant Points</vt:lpstr>
      <vt:lpstr>Slide 16</vt:lpstr>
    </vt:vector>
  </TitlesOfParts>
  <Company>Verizon Wireless -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Rausch</dc:creator>
  <cp:lastModifiedBy>Nathan Rausch</cp:lastModifiedBy>
  <cp:revision>49</cp:revision>
  <dcterms:created xsi:type="dcterms:W3CDTF">2012-03-20T16:14:51Z</dcterms:created>
  <dcterms:modified xsi:type="dcterms:W3CDTF">2012-04-17T22:03:25Z</dcterms:modified>
</cp:coreProperties>
</file>